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1" r:id="rId9"/>
    <p:sldId id="267" r:id="rId10"/>
    <p:sldId id="273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80" r:id="rId22"/>
    <p:sldId id="281" r:id="rId23"/>
    <p:sldId id="282" r:id="rId24"/>
    <p:sldId id="283" r:id="rId25"/>
    <p:sldId id="262" r:id="rId26"/>
    <p:sldId id="285" r:id="rId27"/>
    <p:sldId id="263" r:id="rId28"/>
    <p:sldId id="26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9D9D"/>
    <a:srgbClr val="003E74"/>
    <a:srgbClr val="0085CA"/>
    <a:srgbClr val="0025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2" autoAdjust="0"/>
    <p:restoredTop sz="94660"/>
  </p:normalViewPr>
  <p:slideViewPr>
    <p:cSldViewPr snapToGrid="0" snapToObjects="1">
      <p:cViewPr varScale="1">
        <p:scale>
          <a:sx n="76" d="100"/>
          <a:sy n="76" d="100"/>
        </p:scale>
        <p:origin x="879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09" d="100"/>
          <a:sy n="109" d="100"/>
        </p:scale>
        <p:origin x="-253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 dirty="0" smtClean="0">
                <a:solidFill>
                  <a:srgbClr val="003E74"/>
                </a:solidFill>
              </a:rPr>
              <a:t>Name of presentation</a:t>
            </a:r>
            <a:endParaRPr lang="en-US" b="1" dirty="0">
              <a:solidFill>
                <a:srgbClr val="003E74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8 September, 2019</a:t>
            </a:fld>
            <a:endParaRPr lang="en-US" dirty="0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 dirty="0" smtClean="0"/>
              <a:t>Name of presentation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8 September, 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942832"/>
            <a:ext cx="6400800" cy="604513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96689"/>
            <a:ext cx="8229600" cy="1143000"/>
          </a:xfrm>
        </p:spPr>
        <p:txBody>
          <a:bodyPr/>
          <a:lstStyle>
            <a:lvl1pPr algn="l"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 userDrawn="1"/>
        </p:nvSpPr>
        <p:spPr>
          <a:xfrm>
            <a:off x="6340639" y="800593"/>
            <a:ext cx="2346162" cy="257244"/>
          </a:xfrm>
          <a:prstGeom prst="rect">
            <a:avLst/>
          </a:prstGeom>
        </p:spPr>
        <p:txBody>
          <a:bodyPr lIns="0" tIns="0" rIns="0" bIns="0"/>
          <a:lstStyle>
            <a:lvl1pPr marL="0" indent="0" algn="r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None/>
              <a:defRPr sz="1200" b="0" kern="1200" baseline="0">
                <a:solidFill>
                  <a:srgbClr val="003E74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•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–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003E74"/>
              </a:buClr>
              <a:buFont typeface="Arial"/>
              <a:buChar char="»"/>
              <a:defRPr sz="1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273580"/>
            <a:ext cx="6400800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 smtClean="0"/>
              <a:t>Click to edit author name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245089"/>
            <a:ext cx="3601176" cy="797761"/>
          </a:xfrm>
        </p:spPr>
        <p:txBody>
          <a:bodyPr/>
          <a:lstStyle>
            <a:lvl1pPr marL="0" indent="0" algn="l">
              <a:buNone/>
              <a:defRPr sz="28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1545982"/>
            <a:ext cx="3601176" cy="2153335"/>
          </a:xfrm>
        </p:spPr>
        <p:txBody>
          <a:bodyPr/>
          <a:lstStyle>
            <a:lvl1pPr>
              <a:defRPr sz="5000" b="0">
                <a:solidFill>
                  <a:srgbClr val="003E74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522041"/>
            <a:ext cx="3601176" cy="339811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9D9D9D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 dirty="0" smtClean="0"/>
              <a:t>Click to edit author name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1546225"/>
            <a:ext cx="3930650" cy="4316413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 sz="1200"/>
            </a:lvl3pPr>
            <a:lvl4pPr>
              <a:buClr>
                <a:srgbClr val="0085CA"/>
              </a:buClr>
              <a:defRPr sz="1200"/>
            </a:lvl4pPr>
            <a:lvl5pPr>
              <a:buClr>
                <a:srgbClr val="0085CA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735923" y="2346581"/>
            <a:ext cx="3950878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3" y="2346581"/>
            <a:ext cx="3950878" cy="2797494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dirty="0" smtClean="0"/>
              <a:t>“Click to add a quote”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346526"/>
            <a:ext cx="3951287" cy="64416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85CA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 dirty="0" smtClean="0"/>
              <a:t>Click to add quote attribution</a:t>
            </a:r>
            <a:endParaRPr lang="en-US" dirty="0" smtClean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457199" y="2346581"/>
            <a:ext cx="3950877" cy="3644104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</p:spPr>
        <p:txBody>
          <a:bodyPr/>
          <a:lstStyle>
            <a:lvl1pPr>
              <a:defRPr sz="28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3" y="2346581"/>
            <a:ext cx="3951287" cy="2788292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3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8229601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199" y="1487908"/>
            <a:ext cx="3951287" cy="364696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199" y="5420143"/>
            <a:ext cx="3951287" cy="570541"/>
          </a:xfrm>
        </p:spPr>
        <p:txBody>
          <a:bodyPr/>
          <a:lstStyle>
            <a:lvl1pPr marL="0" indent="0">
              <a:buNone/>
              <a:defRPr sz="1000">
                <a:solidFill>
                  <a:srgbClr val="9D9D9D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 smtClean="0"/>
              <a:t>Click to add caption</a:t>
            </a:r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735513" y="1487908"/>
            <a:ext cx="3951287" cy="2395455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735513" y="4214645"/>
            <a:ext cx="3951287" cy="1776040"/>
          </a:xfrm>
        </p:spPr>
        <p:txBody>
          <a:bodyPr/>
          <a:lstStyle>
            <a:lvl1pPr>
              <a:buClr>
                <a:srgbClr val="0085CA"/>
              </a:buClr>
              <a:defRPr/>
            </a:lvl1pPr>
          </a:lstStyle>
          <a:p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340638" y="469900"/>
            <a:ext cx="2346162" cy="312291"/>
          </a:xfrm>
        </p:spPr>
        <p:txBody>
          <a:bodyPr/>
          <a:lstStyle>
            <a:lvl1pPr marL="0" indent="0" algn="r">
              <a:buNone/>
              <a:defRPr sz="12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 dirty="0" smtClean="0"/>
              <a:t>Click to edit presentation title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095256" y="791391"/>
            <a:ext cx="1591545" cy="257175"/>
          </a:xfrm>
        </p:spPr>
        <p:txBody>
          <a:bodyPr/>
          <a:lstStyle>
            <a:lvl1pPr marL="0" indent="0" algn="r">
              <a:buNone/>
              <a:defRPr sz="12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 dirty="0" smtClean="0"/>
              <a:t>Click to add the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lege_Powerpoint_Background.png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346581"/>
            <a:ext cx="8229600" cy="3644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487908"/>
            <a:ext cx="8229600" cy="507556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2" r:id="rId4"/>
    <p:sldLayoutId id="2147483660" r:id="rId5"/>
    <p:sldLayoutId id="2147483657" r:id="rId6"/>
    <p:sldLayoutId id="2147483658" r:id="rId7"/>
    <p:sldLayoutId id="2147483659" r:id="rId8"/>
    <p:sldLayoutId id="2147483655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85CA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85CA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47164" y="1580029"/>
            <a:ext cx="7389159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dirty="0"/>
              <a:t>Generative Adversarial Networks applied to multi-component seismic data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553136" y="3274358"/>
            <a:ext cx="5641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 smtClean="0"/>
              <a:t>Author: Yuxuan Liu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 smtClean="0"/>
              <a:t>Supervisor: Prof. Mike Warner,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dirty="0" smtClean="0"/>
              <a:t>               Dr. </a:t>
            </a:r>
            <a:r>
              <a:rPr lang="en-US" altLang="zh-CN" sz="2000" dirty="0" err="1" smtClean="0"/>
              <a:t>Jiashun</a:t>
            </a:r>
            <a:r>
              <a:rPr lang="en-US" altLang="zh-CN" sz="2000" dirty="0" smtClean="0"/>
              <a:t> Yao </a:t>
            </a:r>
          </a:p>
        </p:txBody>
      </p:sp>
    </p:spTree>
    <p:extLst>
      <p:ext uri="{BB962C8B-B14F-4D97-AF65-F5344CB8AC3E}">
        <p14:creationId xmlns:p14="http://schemas.microsoft.com/office/powerpoint/2010/main" val="95432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0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69794" y="1062318"/>
            <a:ext cx="2281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Experiments</a:t>
            </a:r>
          </a:p>
          <a:p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4" y="1877894"/>
            <a:ext cx="6526717" cy="327190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63495" y="5014521"/>
            <a:ext cx="2252247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Problem: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GB" altLang="zh-CN" dirty="0" smtClean="0"/>
              <a:t>blank patch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GB" altLang="zh-CN" dirty="0"/>
              <a:t>f</a:t>
            </a:r>
            <a:r>
              <a:rPr lang="en-GB" altLang="zh-CN" dirty="0" smtClean="0"/>
              <a:t>eatures lost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714987" y="5014521"/>
            <a:ext cx="3775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Hypothesis: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l</a:t>
            </a:r>
            <a:r>
              <a:rPr lang="en-GB" altLang="zh-CN" dirty="0" smtClean="0"/>
              <a:t>earning rate too low, the </a:t>
            </a:r>
            <a:r>
              <a:rPr lang="en-US" altLang="zh-CN" dirty="0" smtClean="0"/>
              <a:t>network </a:t>
            </a:r>
            <a:r>
              <a:rPr lang="en-US" altLang="zh-CN" dirty="0"/>
              <a:t>did not progress to the </a:t>
            </a:r>
            <a:r>
              <a:rPr lang="en-US" altLang="zh-CN" dirty="0" smtClean="0"/>
              <a:t>optimum.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GB" altLang="zh-CN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6676961" y="2915033"/>
            <a:ext cx="2068140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Solution: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i</a:t>
            </a:r>
            <a:r>
              <a:rPr lang="en-US" altLang="zh-CN" sz="2000" dirty="0" smtClean="0"/>
              <a:t>ncrease </a:t>
            </a:r>
            <a:r>
              <a:rPr lang="en-US" altLang="zh-CN" sz="2000" dirty="0" err="1" smtClean="0"/>
              <a:t>lr</a:t>
            </a:r>
            <a:r>
              <a:rPr lang="en-US" altLang="zh-CN" sz="2000" dirty="0" smtClean="0"/>
              <a:t> from 0.0002 to 0.002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80311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23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50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69793" y="1062318"/>
            <a:ext cx="279685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Experiments</a:t>
            </a:r>
          </a:p>
          <a:p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411" y="4901827"/>
            <a:ext cx="5953125" cy="11906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07" y="1803121"/>
            <a:ext cx="6178883" cy="319467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476598" y="2213166"/>
            <a:ext cx="2667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Improvement:</a:t>
            </a:r>
          </a:p>
          <a:p>
            <a:pPr>
              <a:lnSpc>
                <a:spcPct val="150000"/>
              </a:lnSpc>
            </a:pPr>
            <a:r>
              <a:rPr lang="en-GB" altLang="zh-CN" dirty="0"/>
              <a:t>f</a:t>
            </a:r>
            <a:r>
              <a:rPr lang="en-GB" altLang="zh-CN" dirty="0" smtClean="0"/>
              <a:t>ix the blank patch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6476598" y="3613828"/>
            <a:ext cx="225224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Problem: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GB" altLang="zh-CN" dirty="0"/>
              <a:t>b</a:t>
            </a:r>
            <a:r>
              <a:rPr lang="en-GB" altLang="zh-CN" dirty="0" smtClean="0"/>
              <a:t>lurring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GB" altLang="zh-CN" dirty="0"/>
              <a:t>f</a:t>
            </a:r>
            <a:r>
              <a:rPr lang="en-GB" altLang="zh-CN" dirty="0" smtClean="0"/>
              <a:t>eatures lost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9239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7" y="1976085"/>
            <a:ext cx="7122169" cy="399989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096426" y="2138194"/>
            <a:ext cx="225224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Problem: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D loss reduce to 0 from early epochs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096426" y="3896338"/>
            <a:ext cx="20681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/>
              <a:t>Solution: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c</a:t>
            </a:r>
            <a:r>
              <a:rPr lang="en-US" altLang="zh-CN" sz="2000" dirty="0" smtClean="0"/>
              <a:t>ripple the discriminator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69794" y="1062318"/>
            <a:ext cx="2508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Experiments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3982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86400" y="941294"/>
            <a:ext cx="309282" cy="2286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86400" y="941294"/>
            <a:ext cx="309282" cy="228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69794" y="1062318"/>
            <a:ext cx="2508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Experiments</a:t>
            </a:r>
          </a:p>
          <a:p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56" y="306485"/>
            <a:ext cx="5600764" cy="12427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94" y="1995124"/>
            <a:ext cx="7566124" cy="38036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389482" y="927847"/>
            <a:ext cx="289112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289999" y="941293"/>
            <a:ext cx="569807" cy="2672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783148" y="1136073"/>
            <a:ext cx="257694" cy="296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49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429500" y="1284193"/>
            <a:ext cx="1546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Weaker discriminator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44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30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06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3" y="2016425"/>
            <a:ext cx="6488795" cy="371011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9794" y="1062318"/>
            <a:ext cx="2508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Experiments</a:t>
            </a:r>
          </a:p>
          <a:p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6705166" y="2271656"/>
            <a:ext cx="173674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Problem:</a:t>
            </a:r>
          </a:p>
          <a:p>
            <a:pPr>
              <a:lnSpc>
                <a:spcPct val="150000"/>
              </a:lnSpc>
            </a:pPr>
            <a:r>
              <a:rPr lang="en-GB" altLang="zh-CN" dirty="0" smtClean="0"/>
              <a:t>loss collapsed </a:t>
            </a:r>
            <a:r>
              <a:rPr lang="en-GB" altLang="zh-CN" dirty="0"/>
              <a:t>near </a:t>
            </a:r>
            <a:r>
              <a:rPr lang="en-GB" altLang="zh-CN" dirty="0" smtClean="0"/>
              <a:t>the </a:t>
            </a:r>
            <a:r>
              <a:rPr lang="en-GB" altLang="zh-CN" dirty="0"/>
              <a:t>end</a:t>
            </a: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6705166" y="3865715"/>
            <a:ext cx="269044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Solution: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a</a:t>
            </a:r>
            <a:r>
              <a:rPr lang="en-US" altLang="zh-CN" dirty="0" smtClean="0"/>
              <a:t>dd random noise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i</a:t>
            </a:r>
            <a:r>
              <a:rPr lang="en-US" altLang="zh-CN" dirty="0" smtClean="0"/>
              <a:t>ncrease the lambda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529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接连接符 19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369794" y="1062318"/>
            <a:ext cx="186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O</a:t>
            </a:r>
            <a:r>
              <a:rPr lang="en-US" altLang="zh-CN" sz="2800" dirty="0" smtClean="0"/>
              <a:t>verview</a:t>
            </a:r>
            <a:endParaRPr lang="zh-CN" altLang="en-US" sz="2800" dirty="0"/>
          </a:p>
        </p:txBody>
      </p:sp>
      <p:sp>
        <p:nvSpPr>
          <p:cNvPr id="24" name="文本框 23"/>
          <p:cNvSpPr txBox="1"/>
          <p:nvPr/>
        </p:nvSpPr>
        <p:spPr>
          <a:xfrm>
            <a:off x="652182" y="2460812"/>
            <a:ext cx="68176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Problem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Data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Networks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Experiments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dirty="0" smtClean="0"/>
              <a:t>Conclusion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86097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69794" y="1062318"/>
            <a:ext cx="2508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Experiments</a:t>
            </a:r>
          </a:p>
          <a:p>
            <a:endParaRPr lang="zh-CN" altLang="en-US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990" y="514304"/>
            <a:ext cx="4959329" cy="10960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32" y="1730235"/>
            <a:ext cx="6172232" cy="34549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470" y="4981343"/>
            <a:ext cx="6219666" cy="129665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625236" y="1062317"/>
            <a:ext cx="334923" cy="174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789952" y="2447365"/>
            <a:ext cx="2139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Oscillate during the first 25 epochs, </a:t>
            </a:r>
            <a:endParaRPr lang="en-US" altLang="zh-CN" dirty="0"/>
          </a:p>
          <a:p>
            <a:r>
              <a:rPr lang="en-US" altLang="zh-CN" dirty="0" smtClean="0"/>
              <a:t>eventually stabilize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42464" y="5997558"/>
            <a:ext cx="2267699" cy="201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625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69794" y="1062318"/>
            <a:ext cx="2508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Experiments</a:t>
            </a:r>
          </a:p>
          <a:p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369794" y="1922507"/>
            <a:ext cx="7711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Analysis of the networks - </a:t>
            </a:r>
            <a:r>
              <a:rPr lang="en-US" altLang="zh-CN" dirty="0"/>
              <a:t>i</a:t>
            </a:r>
            <a:r>
              <a:rPr lang="en-US" altLang="zh-CN" dirty="0" smtClean="0"/>
              <a:t>mplementation </a:t>
            </a:r>
            <a:r>
              <a:rPr lang="en-US" altLang="zh-CN" dirty="0"/>
              <a:t>of the </a:t>
            </a:r>
            <a:r>
              <a:rPr lang="en-US" altLang="zh-CN" dirty="0" err="1"/>
              <a:t>CycleGAN</a:t>
            </a:r>
            <a:r>
              <a:rPr lang="en-US" altLang="zh-CN" dirty="0"/>
              <a:t> architecture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344" y="478996"/>
            <a:ext cx="5631257" cy="11245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64" y="2390179"/>
            <a:ext cx="3977806" cy="372010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136777" y="5142896"/>
            <a:ext cx="370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Crop dataset: 900 x 240 pixels 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335391" y="1021509"/>
            <a:ext cx="289112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929475" y="1021508"/>
            <a:ext cx="354653" cy="2420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730293" y="1263556"/>
            <a:ext cx="651641" cy="27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136777" y="2787387"/>
            <a:ext cx="3260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CycleGAN</a:t>
            </a:r>
            <a:r>
              <a:rPr lang="en-US" altLang="zh-CN" dirty="0" smtClean="0"/>
              <a:t>: two </a:t>
            </a:r>
            <a:r>
              <a:rPr lang="en-US" altLang="zh-CN" dirty="0" smtClean="0"/>
              <a:t>networks</a:t>
            </a:r>
            <a:endParaRPr lang="zh-CN" altLang="en-US" dirty="0"/>
          </a:p>
        </p:txBody>
      </p:sp>
      <p:sp>
        <p:nvSpPr>
          <p:cNvPr id="3" name="下箭头 2"/>
          <p:cNvSpPr/>
          <p:nvPr/>
        </p:nvSpPr>
        <p:spPr>
          <a:xfrm>
            <a:off x="6434418" y="3213847"/>
            <a:ext cx="410135" cy="6387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434427" y="3886015"/>
            <a:ext cx="281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Memory out problem</a:t>
            </a:r>
            <a:endParaRPr lang="zh-CN" altLang="en-US" dirty="0"/>
          </a:p>
        </p:txBody>
      </p:sp>
      <p:sp>
        <p:nvSpPr>
          <p:cNvPr id="16" name="下箭头 15"/>
          <p:cNvSpPr/>
          <p:nvPr/>
        </p:nvSpPr>
        <p:spPr>
          <a:xfrm>
            <a:off x="6431056" y="4390048"/>
            <a:ext cx="410135" cy="63873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333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1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306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46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69794" y="1062318"/>
            <a:ext cx="2508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Experiments</a:t>
            </a:r>
          </a:p>
          <a:p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3" y="1778302"/>
            <a:ext cx="6602506" cy="365508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86" y="5422665"/>
            <a:ext cx="4581379" cy="95481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710083" y="2373406"/>
            <a:ext cx="25280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D loss, G loss: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Compete and oscillate</a:t>
            </a:r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Idt</a:t>
            </a:r>
            <a:r>
              <a:rPr lang="en-US" altLang="zh-CN" dirty="0" smtClean="0"/>
              <a:t> loss, cycle loss: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Reduce to low levels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Two extra losses set a more strict constraint</a:t>
            </a:r>
          </a:p>
        </p:txBody>
      </p:sp>
    </p:spTree>
    <p:extLst>
      <p:ext uri="{BB962C8B-B14F-4D97-AF65-F5344CB8AC3E}">
        <p14:creationId xmlns:p14="http://schemas.microsoft.com/office/powerpoint/2010/main" val="3127893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69793" y="1062318"/>
            <a:ext cx="20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Extension</a:t>
            </a:r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5623013" y="2276795"/>
            <a:ext cx="3036171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Segmented dataset: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Cable 1 &amp; 3 &amp; 5 &amp; 7 for train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Cable 2 </a:t>
            </a:r>
            <a:r>
              <a:rPr lang="en-US" altLang="zh-CN" dirty="0"/>
              <a:t>&amp; </a:t>
            </a:r>
            <a:r>
              <a:rPr lang="en-US" altLang="zh-CN" dirty="0" smtClean="0"/>
              <a:t>4 </a:t>
            </a:r>
            <a:r>
              <a:rPr lang="en-US" altLang="zh-CN" dirty="0"/>
              <a:t>&amp; </a:t>
            </a:r>
            <a:r>
              <a:rPr lang="en-US" altLang="zh-CN" dirty="0" smtClean="0"/>
              <a:t>6 </a:t>
            </a:r>
            <a:r>
              <a:rPr lang="en-US" altLang="zh-CN" dirty="0"/>
              <a:t>&amp; </a:t>
            </a:r>
            <a:r>
              <a:rPr lang="en-US" altLang="zh-CN" dirty="0" smtClean="0"/>
              <a:t>8 </a:t>
            </a:r>
            <a:r>
              <a:rPr lang="en-US" altLang="zh-CN" dirty="0"/>
              <a:t>for </a:t>
            </a:r>
            <a:r>
              <a:rPr lang="en-US" altLang="zh-CN" dirty="0" smtClean="0"/>
              <a:t>test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Train set: 1168 gathers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Test set: 1168 gathers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57" y="5199289"/>
            <a:ext cx="5532344" cy="115753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64" y="1803121"/>
            <a:ext cx="4857224" cy="384464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12709" y="5647765"/>
            <a:ext cx="2609673" cy="2901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405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69793" y="1062318"/>
            <a:ext cx="20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Conclusion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447995" y="2092687"/>
            <a:ext cx="6443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Both </a:t>
            </a:r>
            <a:r>
              <a:rPr lang="en-US" altLang="zh-CN" dirty="0" err="1" smtClean="0"/>
              <a:t>cGANs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CycleGANs</a:t>
            </a:r>
            <a:r>
              <a:rPr lang="en-US" altLang="zh-CN" dirty="0" smtClean="0"/>
              <a:t> works.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CycleGANs</a:t>
            </a:r>
            <a:r>
              <a:rPr lang="en-US" altLang="zh-CN" dirty="0" smtClean="0"/>
              <a:t> achieve higher accuracy.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cGANs</a:t>
            </a:r>
            <a:r>
              <a:rPr lang="en-US" altLang="zh-CN" dirty="0" smtClean="0"/>
              <a:t> require </a:t>
            </a:r>
            <a:r>
              <a:rPr lang="en-US" altLang="zh-CN" dirty="0"/>
              <a:t>less training time and memory</a:t>
            </a:r>
            <a:r>
              <a:rPr lang="en-US" altLang="zh-CN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Cheap and well </a:t>
            </a:r>
            <a:r>
              <a:rPr lang="en-US" altLang="zh-CN" dirty="0"/>
              <a:t>suited for industrial </a:t>
            </a:r>
            <a:r>
              <a:rPr lang="en-US" altLang="zh-CN" dirty="0" smtClean="0"/>
              <a:t>applications.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342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69793" y="1062318"/>
            <a:ext cx="3312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Acknowledgement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369793" y="2387259"/>
            <a:ext cx="7775468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Thanks to the support from my supervisor Prof. Mike Warner and Dr. </a:t>
            </a:r>
            <a:r>
              <a:rPr lang="en-US" altLang="zh-CN" dirty="0" err="1"/>
              <a:t>Jiashun</a:t>
            </a:r>
            <a:r>
              <a:rPr lang="en-US" altLang="zh-CN" dirty="0"/>
              <a:t> Yao</a:t>
            </a:r>
            <a:r>
              <a:rPr lang="en-US" altLang="zh-CN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Thanks </a:t>
            </a:r>
            <a:r>
              <a:rPr lang="en-US" altLang="zh-CN" dirty="0"/>
              <a:t>to the support from all the academic and teaching staff from the </a:t>
            </a:r>
            <a:r>
              <a:rPr lang="en-US" altLang="zh-CN" dirty="0" smtClean="0"/>
              <a:t>department through the year.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Thanks </a:t>
            </a:r>
            <a:r>
              <a:rPr lang="en-US" altLang="zh-CN" dirty="0"/>
              <a:t>to the moral support from my family and friends.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01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69793" y="1062318"/>
            <a:ext cx="20726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Conclusion</a:t>
            </a:r>
            <a:endParaRPr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447995" y="2092687"/>
            <a:ext cx="64437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Both </a:t>
            </a:r>
            <a:r>
              <a:rPr lang="en-US" altLang="zh-CN" dirty="0" err="1" smtClean="0"/>
              <a:t>cGANs</a:t>
            </a:r>
            <a:r>
              <a:rPr lang="en-US" altLang="zh-CN" dirty="0" smtClean="0"/>
              <a:t> and </a:t>
            </a:r>
            <a:r>
              <a:rPr lang="en-US" altLang="zh-CN" dirty="0" err="1" smtClean="0"/>
              <a:t>CycleGANs</a:t>
            </a:r>
            <a:r>
              <a:rPr lang="en-US" altLang="zh-CN" dirty="0" smtClean="0"/>
              <a:t> works.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 smtClean="0"/>
              <a:t>CycleGANs</a:t>
            </a:r>
            <a:r>
              <a:rPr lang="en-US" altLang="zh-CN" dirty="0" smtClean="0"/>
              <a:t> achieve higher accuracy.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/>
              <a:t>c</a:t>
            </a:r>
            <a:r>
              <a:rPr lang="en-US" altLang="zh-CN" dirty="0" err="1" smtClean="0"/>
              <a:t>GANs</a:t>
            </a:r>
            <a:r>
              <a:rPr lang="en-US" altLang="zh-CN" dirty="0" smtClean="0"/>
              <a:t> </a:t>
            </a:r>
            <a:r>
              <a:rPr lang="en-US" altLang="zh-CN" dirty="0"/>
              <a:t>require less training time and memory</a:t>
            </a:r>
            <a:r>
              <a:rPr lang="en-US" altLang="zh-CN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Cheap and well </a:t>
            </a:r>
            <a:r>
              <a:rPr lang="en-US" altLang="zh-CN" dirty="0"/>
              <a:t>suited for industrial </a:t>
            </a:r>
            <a:r>
              <a:rPr lang="en-US" altLang="zh-CN" dirty="0" smtClean="0"/>
              <a:t>applications.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408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69794" y="1062318"/>
            <a:ext cx="186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Problem</a:t>
            </a:r>
            <a:endParaRPr lang="zh-CN" altLang="en-US" sz="28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12" y="3020756"/>
            <a:ext cx="5762561" cy="286807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69794" y="2071483"/>
            <a:ext cx="400740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Machine Learning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Geophysics domain translation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smtClean="0"/>
              <a:t>Seismic data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9187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9794" y="1062318"/>
            <a:ext cx="186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Data</a:t>
            </a:r>
            <a:endParaRPr lang="zh-CN" altLang="en-US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003" y="2122064"/>
            <a:ext cx="5253220" cy="4158087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61848" y="1828606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Size: 3800 x </a:t>
            </a:r>
            <a:r>
              <a:rPr lang="en-US" altLang="zh-CN" dirty="0" smtClean="0"/>
              <a:t>1920 </a:t>
            </a:r>
            <a:r>
              <a:rPr lang="en-US" altLang="zh-CN" dirty="0"/>
              <a:t>pixels</a:t>
            </a:r>
          </a:p>
        </p:txBody>
      </p:sp>
    </p:spTree>
    <p:extLst>
      <p:ext uri="{BB962C8B-B14F-4D97-AF65-F5344CB8AC3E}">
        <p14:creationId xmlns:p14="http://schemas.microsoft.com/office/powerpoint/2010/main" val="94465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766" y="1876764"/>
            <a:ext cx="4787112" cy="4379891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69794" y="1062318"/>
            <a:ext cx="186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Data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5922120" y="2884349"/>
            <a:ext cx="26756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Size: 3800 x 240 pixels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Train set: 1928 gathers</a:t>
            </a:r>
          </a:p>
          <a:p>
            <a:endParaRPr lang="en-US" altLang="zh-CN" dirty="0"/>
          </a:p>
          <a:p>
            <a:r>
              <a:rPr lang="en-US" altLang="zh-CN" dirty="0" smtClean="0"/>
              <a:t>Test set: 408 gathers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602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69794" y="1062318"/>
            <a:ext cx="186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Networks</a:t>
            </a:r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63" y="2578078"/>
            <a:ext cx="7184861" cy="240359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0465" y="1996169"/>
            <a:ext cx="5302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/>
              <a:t>Conditional adversarial </a:t>
            </a:r>
            <a:r>
              <a:rPr lang="en-GB" altLang="zh-CN" sz="2000" dirty="0" smtClean="0"/>
              <a:t>networks (</a:t>
            </a:r>
            <a:r>
              <a:rPr lang="en-US" altLang="zh-CN" sz="2000" dirty="0" err="1" smtClean="0"/>
              <a:t>cGANs</a:t>
            </a:r>
            <a:r>
              <a:rPr lang="en-GB" altLang="zh-CN" sz="2000" dirty="0" smtClean="0"/>
              <a:t>)</a:t>
            </a:r>
            <a:endParaRPr lang="zh-CN" altLang="en-US" sz="20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535" y="5392301"/>
            <a:ext cx="5918696" cy="572777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0466" y="5474901"/>
            <a:ext cx="2357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Objective function: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6312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69794" y="1062318"/>
            <a:ext cx="1862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Networks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380465" y="1996169"/>
            <a:ext cx="6253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2000" dirty="0" smtClean="0"/>
              <a:t>Cycle-consistent adversarial </a:t>
            </a:r>
            <a:r>
              <a:rPr lang="en-GB" altLang="zh-CN" sz="2000" dirty="0"/>
              <a:t>n</a:t>
            </a:r>
            <a:r>
              <a:rPr lang="en-GB" altLang="zh-CN" sz="2000" dirty="0" smtClean="0"/>
              <a:t>etworks (</a:t>
            </a:r>
            <a:r>
              <a:rPr lang="en-GB" altLang="zh-CN" sz="2000" dirty="0" err="1" smtClean="0"/>
              <a:t>CycleGANs</a:t>
            </a:r>
            <a:r>
              <a:rPr lang="en-GB" altLang="zh-CN" sz="2000" dirty="0" smtClean="0"/>
              <a:t>)</a:t>
            </a:r>
            <a:endParaRPr lang="en-GB" altLang="zh-CN" sz="2000" dirty="0"/>
          </a:p>
          <a:p>
            <a:endParaRPr lang="zh-CN" altLang="en-US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31" y="2830198"/>
            <a:ext cx="7984604" cy="219185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780" y="5148193"/>
            <a:ext cx="4128412" cy="113600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9794" y="5148193"/>
            <a:ext cx="2357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Objective function: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87196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0" y="1694329"/>
            <a:ext cx="785980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69793" y="1062318"/>
            <a:ext cx="2232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Experiments</a:t>
            </a:r>
          </a:p>
          <a:p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369794" y="2037454"/>
            <a:ext cx="4308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Analysis of the </a:t>
            </a:r>
            <a:r>
              <a:rPr lang="en-GB" altLang="zh-CN" dirty="0" err="1"/>
              <a:t>hyperparameters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925" y="432793"/>
            <a:ext cx="5013881" cy="108997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3" y="2608188"/>
            <a:ext cx="6335767" cy="317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37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98775"/>
      </p:ext>
    </p:extLst>
  </p:cSld>
  <p:clrMapOvr>
    <a:masterClrMapping/>
  </p:clrMapOvr>
</p:sld>
</file>

<file path=ppt/theme/theme1.xml><?xml version="1.0" encoding="utf-8"?>
<a:theme xmlns:a="http://schemas.openxmlformats.org/drawingml/2006/main" name="Imperial College London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4327</TotalTime>
  <Words>365</Words>
  <Application>Microsoft Office PowerPoint</Application>
  <PresentationFormat>全屏显示(4:3)</PresentationFormat>
  <Paragraphs>96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黑体</vt:lpstr>
      <vt:lpstr>Arial</vt:lpstr>
      <vt:lpstr>Wingdings</vt:lpstr>
      <vt:lpstr>Imperial College London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Abby Bolt</dc:creator>
  <cp:lastModifiedBy>Liu Yuxuan</cp:lastModifiedBy>
  <cp:revision>69</cp:revision>
  <dcterms:created xsi:type="dcterms:W3CDTF">2017-02-16T14:49:58Z</dcterms:created>
  <dcterms:modified xsi:type="dcterms:W3CDTF">2019-09-08T21:14:38Z</dcterms:modified>
</cp:coreProperties>
</file>